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96" r:id="rId2"/>
    <p:sldId id="297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29" r:id="rId14"/>
    <p:sldId id="308" r:id="rId15"/>
    <p:sldId id="322" r:id="rId16"/>
    <p:sldId id="323" r:id="rId17"/>
    <p:sldId id="310" r:id="rId18"/>
    <p:sldId id="324" r:id="rId19"/>
    <p:sldId id="325" r:id="rId20"/>
    <p:sldId id="326" r:id="rId21"/>
    <p:sldId id="313" r:id="rId22"/>
    <p:sldId id="311" r:id="rId23"/>
    <p:sldId id="317" r:id="rId24"/>
    <p:sldId id="315" r:id="rId25"/>
    <p:sldId id="316" r:id="rId26"/>
    <p:sldId id="330" r:id="rId27"/>
    <p:sldId id="314" r:id="rId28"/>
    <p:sldId id="327" r:id="rId29"/>
    <p:sldId id="312" r:id="rId30"/>
    <p:sldId id="328" r:id="rId31"/>
    <p:sldId id="319" r:id="rId32"/>
    <p:sldId id="318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9489B66-A166-4A24-B55F-EDCB98E57948}">
          <p14:sldIdLst>
            <p14:sldId id="296"/>
          </p14:sldIdLst>
        </p14:section>
        <p14:section name="Построение многоразовых генераторов" id="{166FB796-C804-494D-81E1-46F5EBC53402}">
          <p14:sldIdLst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Реальные конструкции поточных шифров" id="{C4CD0A65-B822-46E5-B632-31A9388536BE}">
          <p14:sldIdLst>
            <p14:sldId id="329"/>
            <p14:sldId id="308"/>
            <p14:sldId id="322"/>
            <p14:sldId id="323"/>
            <p14:sldId id="310"/>
            <p14:sldId id="324"/>
            <p14:sldId id="325"/>
            <p14:sldId id="326"/>
          </p14:sldIdLst>
        </p14:section>
        <p14:section name="Практические аспекты" id="{59469AD1-2B57-4335-8612-62B992E44F08}">
          <p14:sldIdLst>
            <p14:sldId id="313"/>
            <p14:sldId id="311"/>
            <p14:sldId id="317"/>
            <p14:sldId id="315"/>
            <p14:sldId id="316"/>
            <p14:sldId id="330"/>
            <p14:sldId id="314"/>
            <p14:sldId id="327"/>
            <p14:sldId id="312"/>
            <p14:sldId id="328"/>
            <p14:sldId id="319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41" autoAdjust="0"/>
    <p:restoredTop sz="94664" autoAdjust="0"/>
  </p:normalViewPr>
  <p:slideViewPr>
    <p:cSldViewPr snapToGrid="0">
      <p:cViewPr>
        <p:scale>
          <a:sx n="75" d="100"/>
          <a:sy n="75" d="100"/>
        </p:scale>
        <p:origin x="192" y="2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77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08D16-15DC-4E25-BDC3-F25146157B16}" type="datetimeFigureOut">
              <a:rPr lang="ru-RU" smtClean="0"/>
              <a:t>20.09.2018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75760-61D2-4B80-8A8D-A874439CE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704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8293-DB51-454A-BE81-EC8FCB31EBA2}" type="datetime1">
              <a:rPr lang="ru-RU" smtClean="0"/>
              <a:t>20.09.2018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89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7B1-1C35-4DBD-BC18-2BC72E776603}" type="datetime1">
              <a:rPr lang="ru-RU" smtClean="0"/>
              <a:t>20.09.2018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345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C275-26C0-42CD-9111-9ADE65922AF9}" type="datetime1">
              <a:rPr lang="ru-RU" smtClean="0"/>
              <a:t>20.09.2018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8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A50B-C350-45F5-8AAB-ADB9E670AF2E}" type="datetime1">
              <a:rPr lang="ru-RU" smtClean="0"/>
              <a:t>20.09.2018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85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88C9-348F-42F9-B6C0-5990DDE0C5B2}" type="datetime1">
              <a:rPr lang="ru-RU" smtClean="0"/>
              <a:t>20.09.2018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9370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FD8F-6DD9-4AD3-A505-FDC3F5C5F3F6}" type="datetime1">
              <a:rPr lang="ru-RU" smtClean="0"/>
              <a:t>20.09.2018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664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1EFE-4D02-45EB-A747-8B6F047B5AA0}" type="datetime1">
              <a:rPr lang="ru-RU" smtClean="0"/>
              <a:t>20.09.2018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894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9F34-E5CD-4B8F-AA9E-889C84372B20}" type="datetime1">
              <a:rPr lang="ru-RU" smtClean="0"/>
              <a:t>20.09.2018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78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24D22-9B29-44A6-8E82-95FC492DEDC1}" type="datetime1">
              <a:rPr lang="ru-RU" smtClean="0"/>
              <a:t>20.09.2018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422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34F-4441-48A1-BDC0-25EA1022324A}" type="datetime1">
              <a:rPr lang="ru-RU" smtClean="0"/>
              <a:t>20.09.2018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5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DE79-B627-473B-AE17-4C65BD2495F7}" type="datetime1">
              <a:rPr lang="ru-RU" smtClean="0"/>
              <a:t>20.09.2018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33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A537A-1B8C-47BA-9BA6-7CE3FAFDA8BE}" type="datetime1">
              <a:rPr lang="ru-RU" smtClean="0"/>
              <a:t>20.09.2018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75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f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fif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10560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Прикладная </a:t>
            </a:r>
            <a:r>
              <a:rPr lang="ru-RU" dirty="0"/>
              <a:t>К</a:t>
            </a:r>
            <a:r>
              <a:rPr lang="ru-RU" dirty="0" smtClean="0"/>
              <a:t>риптография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ru-RU" dirty="0" smtClean="0"/>
              <a:t>Симметричные криптосистемы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Практические </a:t>
            </a:r>
            <a:r>
              <a:rPr lang="ru-RU" dirty="0" smtClean="0"/>
              <a:t>аспекты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5068699"/>
            <a:ext cx="9144000" cy="1655762"/>
          </a:xfrm>
        </p:spPr>
        <p:txBody>
          <a:bodyPr/>
          <a:lstStyle/>
          <a:p>
            <a:r>
              <a:rPr lang="ru-RU" dirty="0" smtClean="0"/>
              <a:t>Макаров Артём </a:t>
            </a:r>
          </a:p>
          <a:p>
            <a:r>
              <a:rPr lang="ru-RU" dirty="0" smtClean="0"/>
              <a:t>МИФИ 2018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317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Последовательная конструкция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 – PRG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. 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 – параметр. 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определённый следующим образом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ru-RU" dirty="0"/>
                  <a:t>н</a:t>
                </a:r>
                <a:r>
                  <a:rPr lang="ru-RU" dirty="0" smtClean="0"/>
                  <a:t>азывается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ru-RU" b="1" dirty="0" smtClean="0"/>
                  <a:t>-ой последовательной композицией </a:t>
                </a:r>
                <a:r>
                  <a:rPr lang="ru-RU" dirty="0" smtClean="0"/>
                  <a:t>генератора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. 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76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конструкция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46" y="2381955"/>
            <a:ext cx="8990707" cy="28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1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721483" y="1690688"/>
            <a:ext cx="10542006" cy="248620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Теорема 3.2</a:t>
                </a:r>
                <a:r>
                  <a:rPr lang="ru-RU" dirty="0" smtClean="0"/>
                  <a:t>. </a:t>
                </a:r>
                <a:r>
                  <a:rPr lang="ru-RU" dirty="0"/>
                  <a:t>Пусть 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.</a:t>
                </a:r>
                <a:r>
                  <a:rPr lang="en-US" dirty="0"/>
                  <a:t> </a:t>
                </a:r>
                <a:r>
                  <a:rPr lang="ru-RU" dirty="0"/>
                  <a:t>Тогда </a:t>
                </a:r>
                <a:r>
                  <a:rPr lang="ru-RU" dirty="0" smtClean="0"/>
                  <a:t>последовательная конструкция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построенная с использованием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</a:t>
                </a:r>
                <a:r>
                  <a:rPr lang="ru-RU" dirty="0"/>
                  <a:t> с параметром повторения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. </a:t>
                </a:r>
              </a:p>
              <a:p>
                <a:pPr marL="0" indent="0">
                  <a:buNone/>
                </a:pPr>
                <a:r>
                  <a:rPr lang="ru-RU" dirty="0"/>
                  <a:t>Т.е.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/>
                  <a:t> – противника в игре на различимость против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/>
                  <a:t> – противник в игре на различимость</a:t>
                </a:r>
                <a:r>
                  <a:rPr lang="en-US" dirty="0"/>
                  <a:t> </a:t>
                </a:r>
                <a:r>
                  <a:rPr lang="ru-RU" dirty="0"/>
                  <a:t>против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,  причём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ru-RU" dirty="0">
                    <a:ea typeface="Cambria Math" panose="02040503050406030204" pitchFamily="18" charset="0"/>
                  </a:rPr>
                  <a:t>без доказательства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/>
                  <a:t> Идея доказательства – аналогичная </a:t>
                </a:r>
                <a:r>
                  <a:rPr lang="ru-RU" b="1" dirty="0"/>
                  <a:t>Теореме</a:t>
                </a:r>
                <a:r>
                  <a:rPr lang="ru-RU" dirty="0"/>
                  <a:t> 𝟑.𝟏 </a:t>
                </a:r>
                <a:r>
                  <a:rPr lang="ru-RU" dirty="0" smtClean="0"/>
                  <a:t>– построение гибридных игр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и построение противника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и</a:t>
                </a:r>
                <a:r>
                  <a:rPr lang="ru-RU" dirty="0" smtClean="0"/>
                  <a:t>спользующего противника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</a:t>
                </a:r>
                <a:r>
                  <a:rPr lang="ru-RU" dirty="0" smtClean="0"/>
                  <a:t> гибридной игре.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⊲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 r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89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LCG (Linear Cong. Generator)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Простой способ построения генераторов – линейный конгруэнтный генератор.</a:t>
                </a:r>
                <a:r>
                  <a:rPr lang="en-US" dirty="0" smtClean="0"/>
                  <a:t> </a:t>
                </a:r>
                <a:r>
                  <a:rPr lang="ru-RU" dirty="0" smtClean="0"/>
                  <a:t>Для параметров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 ключа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.</a:t>
                </a:r>
                <a:endParaRPr lang="ru-RU" dirty="0" smtClean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++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b="1" dirty="0" smtClean="0">
                    <a:solidFill>
                      <a:srgbClr val="FF0000"/>
                    </a:solidFill>
                  </a:rPr>
                  <a:t>НИКОГДА НЕ ИСПОЛЬЗОВАТЬ ДЛЯ КРИПТОГРАФИИ!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ru-RU" dirty="0" smtClean="0"/>
                  <a:t>Используются как генераторы общего назначения в стандартных библиотеках многих языков.</a:t>
                </a:r>
                <a:r>
                  <a:rPr lang="en-US" dirty="0" smtClean="0"/>
                  <a:t> </a:t>
                </a:r>
                <a:r>
                  <a:rPr lang="ru-RU" dirty="0" smtClean="0"/>
                  <a:t>Пример</a:t>
                </a:r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:r>
                  <a:rPr lang="en-US" sz="2800" dirty="0" err="1" smtClean="0"/>
                  <a:t>glibc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random():</a:t>
                </a:r>
              </a:p>
              <a:p>
                <a:pPr marL="0" indent="0">
                  <a:buNone/>
                </a:pPr>
                <a:r>
                  <a:rPr lang="en-US" sz="2800" dirty="0"/>
                  <a:t>	r[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 ← </a:t>
                </a:r>
                <a:r>
                  <a:rPr lang="en-US" sz="3200" dirty="0"/>
                  <a:t>( </a:t>
                </a:r>
                <a:r>
                  <a:rPr lang="en-US" sz="2800" dirty="0"/>
                  <a:t>r[i-3] + r[i-31] </a:t>
                </a:r>
                <a:r>
                  <a:rPr lang="en-US" sz="3200" dirty="0"/>
                  <a:t>)</a:t>
                </a:r>
                <a:r>
                  <a:rPr lang="en-US" sz="2800" dirty="0"/>
                  <a:t>  % 2</a:t>
                </a:r>
                <a:r>
                  <a:rPr lang="en-US" sz="2800" baseline="30000" dirty="0"/>
                  <a:t>32</a:t>
                </a:r>
              </a:p>
              <a:p>
                <a:pPr marL="0" indent="0">
                  <a:buNone/>
                </a:pPr>
                <a:r>
                  <a:rPr lang="en-US" sz="2800" dirty="0"/>
                  <a:t>	output  r[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 &gt;&gt; 1</a:t>
                </a:r>
                <a:endParaRPr lang="en-US" sz="2400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221" r="-116" b="-1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3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LFSR</a:t>
            </a:r>
            <a:r>
              <a:rPr lang="ru-RU" dirty="0" smtClean="0"/>
              <a:t> – </a:t>
            </a:r>
            <a:r>
              <a:rPr lang="en-US" dirty="0" smtClean="0"/>
              <a:t>Linear feedback shift register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310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Линейный регистр сдвига с обратной связью (ЛРСОС)</a:t>
                </a:r>
                <a:r>
                  <a:rPr lang="ru-RU" dirty="0" smtClean="0"/>
                  <a:t>. Как правило выходом является либо значения функции обратной связи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, либо «выталкиваемый» бит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31000" cy="4351338"/>
              </a:xfrm>
              <a:blipFill rotWithShape="0">
                <a:blip r:embed="rId2"/>
                <a:stretch>
                  <a:fillRect l="-1630" t="-2101" r="-12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14</a:t>
            </a:fld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1053605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605" y="4159332"/>
                <a:ext cx="783772" cy="7362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1939307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307" y="4159332"/>
                <a:ext cx="783772" cy="7362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2825009" y="4159332"/>
            <a:ext cx="783772" cy="7362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3710711" y="4159332"/>
            <a:ext cx="783772" cy="7362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/>
              <p:cNvSpPr/>
              <p:nvPr/>
            </p:nvSpPr>
            <p:spPr>
              <a:xfrm>
                <a:off x="4596413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413" y="4159332"/>
                <a:ext cx="783772" cy="73627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Равнобедренный треугольник 9"/>
          <p:cNvSpPr/>
          <p:nvPr/>
        </p:nvSpPr>
        <p:spPr>
          <a:xfrm flipV="1">
            <a:off x="1053605" y="5030539"/>
            <a:ext cx="4326580" cy="625084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1048223" y="3966523"/>
            <a:ext cx="43265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3026045" y="5088410"/>
                <a:ext cx="370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045" y="5088410"/>
                <a:ext cx="370935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Соединительная линия уступом 20"/>
          <p:cNvCxnSpPr>
            <a:stCxn id="10" idx="0"/>
            <a:endCxn id="5" idx="1"/>
          </p:cNvCxnSpPr>
          <p:nvPr/>
        </p:nvCxnSpPr>
        <p:spPr>
          <a:xfrm rot="5400000" flipH="1">
            <a:off x="1571172" y="4009900"/>
            <a:ext cx="1128156" cy="2163290"/>
          </a:xfrm>
          <a:prstGeom prst="bentConnector4">
            <a:avLst>
              <a:gd name="adj1" fmla="val -20263"/>
              <a:gd name="adj2" fmla="val 11056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3"/>
          </p:cNvCxnSpPr>
          <p:nvPr/>
        </p:nvCxnSpPr>
        <p:spPr>
          <a:xfrm>
            <a:off x="5380185" y="4527467"/>
            <a:ext cx="9698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3216895" y="5873667"/>
            <a:ext cx="9698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6045200" y="4159332"/>
                <a:ext cx="461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00" y="4159332"/>
                <a:ext cx="46102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3872085" y="5468936"/>
                <a:ext cx="455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085" y="5468936"/>
                <a:ext cx="45570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1825625"/>
            <a:ext cx="4421512" cy="23655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7569200" y="4326071"/>
                <a:ext cx="4267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Схемотехническая реализация регистра с функцией обратной связи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с использованием </a:t>
                </a:r>
                <a:r>
                  <a:rPr lang="ru-RU" dirty="0" err="1" smtClean="0"/>
                  <a:t>синзронного</a:t>
                </a:r>
                <a:r>
                  <a:rPr lang="ru-RU" dirty="0" smtClean="0"/>
                  <a:t> </a:t>
                </a:r>
                <a:r>
                  <a:rPr lang="en-US" dirty="0" smtClean="0"/>
                  <a:t>D </a:t>
                </a:r>
                <a:r>
                  <a:rPr lang="ru-RU" dirty="0" smtClean="0"/>
                  <a:t>триггера.</a:t>
                </a:r>
                <a:endParaRPr lang="ru-RU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200" y="4326071"/>
                <a:ext cx="4267200" cy="923330"/>
              </a:xfrm>
              <a:prstGeom prst="rect">
                <a:avLst/>
              </a:prstGeom>
              <a:blipFill rotWithShape="0">
                <a:blip r:embed="rId10"/>
                <a:stretch>
                  <a:fillRect l="-1286" t="-3974" r="-1429" b="-9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24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0651"/>
                <a:ext cx="10515600" cy="186244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{0,…7}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 – изначальное заполнение регистров </a:t>
                </a:r>
                <a:r>
                  <a:rPr lang="en-US" dirty="0" smtClean="0"/>
                  <a:t>LFSR-17 </a:t>
                </a:r>
                <a:r>
                  <a:rPr lang="ru-RU" dirty="0" smtClean="0"/>
                  <a:t>и </a:t>
                </a:r>
                <a:r>
                  <a:rPr lang="en-US" dirty="0" smtClean="0"/>
                  <a:t>LFSR-25</a:t>
                </a:r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– 17 </a:t>
                </a:r>
                <a:r>
                  <a:rPr lang="ru-RU" dirty="0" smtClean="0"/>
                  <a:t>бит</a:t>
                </a:r>
                <a:r>
                  <a:rPr lang="ru-RU" dirty="0"/>
                  <a:t>.</a:t>
                </a:r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– 25 бит.</a:t>
                </a: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0651"/>
                <a:ext cx="10515600" cy="1862449"/>
              </a:xfrm>
              <a:blipFill rotWithShape="0">
                <a:blip r:embed="rId2"/>
                <a:stretch>
                  <a:fillRect l="-1043" t="-4918" b="-3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34703"/>
            <a:ext cx="4533900" cy="33042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0" y="3241675"/>
            <a:ext cx="56769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1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4305300" cy="463867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Возможна атака сложность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</m:sSup>
                  </m:oMath>
                </a14:m>
                <a:r>
                  <a:rPr lang="ru-RU" dirty="0" smtClean="0"/>
                  <a:t>.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Идея атаки – имея выход </a:t>
                </a:r>
                <a:r>
                  <a:rPr lang="en-US" dirty="0" smtClean="0"/>
                  <a:t>CSS</a:t>
                </a:r>
                <a:r>
                  <a:rPr lang="ru-RU" dirty="0" smtClean="0"/>
                  <a:t>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предположить начальное состояние </a:t>
                </a:r>
                <a:r>
                  <a:rPr lang="en-US" dirty="0" smtClean="0"/>
                  <a:t>LFSR-17</a:t>
                </a:r>
                <a:r>
                  <a:rPr lang="ru-RU" dirty="0" smtClean="0"/>
                  <a:t>, получить предполагаемый выход </a:t>
                </a:r>
                <a:r>
                  <a:rPr lang="en-US" dirty="0" smtClean="0"/>
                  <a:t>LFSR-17(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получить предполагаемый выход </a:t>
                </a:r>
                <a:r>
                  <a:rPr lang="en-US" dirty="0" smtClean="0"/>
                  <a:t>LFSR-25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восстановить начальное состояние </a:t>
                </a:r>
                <a:r>
                  <a:rPr lang="en-US" dirty="0" smtClean="0"/>
                  <a:t>LFSR-25</a:t>
                </a:r>
                <a:r>
                  <a:rPr lang="ru-RU" dirty="0" smtClean="0"/>
                  <a:t> по выходу, проверить корректность следующих байтов выхода </a:t>
                </a:r>
                <a:r>
                  <a:rPr lang="en-US" dirty="0" smtClean="0"/>
                  <a:t>CSS.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Подробнее – </a:t>
                </a:r>
                <a:r>
                  <a:rPr lang="en-US" dirty="0"/>
                  <a:t>[https://www.cs.cmu.edu/~dst/DeCSS/Kesden</a:t>
                </a:r>
                <a:r>
                  <a:rPr lang="en-US" dirty="0" smtClean="0"/>
                  <a:t>/]</a:t>
                </a: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4305300" cy="4638675"/>
              </a:xfrm>
              <a:blipFill rotWithShape="0">
                <a:blip r:embed="rId2"/>
                <a:stretch>
                  <a:fillRect l="-2266" t="-3022" r="-2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16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37" y="1727420"/>
            <a:ext cx="6689725" cy="45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8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</a:t>
            </a:r>
            <a:r>
              <a:rPr lang="en-US" dirty="0" smtClean="0"/>
              <a:t>Nonce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Можем ли мы использовать ключ повторно в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, избегая двухразового блокнота?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Идея – использование уникальной величины </a:t>
                </a:r>
                <a:r>
                  <a:rPr lang="en-US" dirty="0" smtClean="0"/>
                  <a:t>nonce</a:t>
                </a:r>
                <a:r>
                  <a:rPr lang="ru-RU" dirty="0" smtClean="0"/>
                  <a:t>.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RPG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 – ключ,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dirty="0" smtClean="0"/>
                  <a:t> – </a:t>
                </a:r>
                <a:r>
                  <a:rPr lang="en-US" dirty="0" smtClean="0"/>
                  <a:t>nonce </a:t>
                </a:r>
                <a:r>
                  <a:rPr lang="ru-RU" dirty="0" smtClean="0"/>
                  <a:t>(неповторяющаяся величина</a:t>
                </a:r>
                <a:r>
                  <a:rPr lang="en-US" dirty="0" smtClean="0"/>
                  <a:t> </a:t>
                </a:r>
                <a:r>
                  <a:rPr lang="ru-RU" dirty="0" smtClean="0"/>
                  <a:t>для фиксированного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).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Шифр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ru-RU" dirty="0" smtClean="0"/>
                  <a:t>, пара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не должна повторяться.</a:t>
                </a: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 r="-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93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WEP</a:t>
            </a:r>
            <a:r>
              <a:rPr lang="ru-RU" dirty="0" smtClean="0"/>
              <a:t>, или как не надо использовать </a:t>
            </a:r>
            <a:r>
              <a:rPr lang="en-US" dirty="0" smtClean="0"/>
              <a:t>nonce </a:t>
            </a:r>
            <a:r>
              <a:rPr lang="ru-RU" dirty="0" smtClean="0"/>
              <a:t>в поточных шифрах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802.11b WEP: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Длина </a:t>
            </a:r>
            <a:r>
              <a:rPr lang="en-US" dirty="0" smtClean="0"/>
              <a:t>IV</a:t>
            </a:r>
            <a:r>
              <a:rPr lang="en-US" dirty="0" smtClean="0"/>
              <a:t>:     24 bits</a:t>
            </a:r>
          </a:p>
          <a:p>
            <a:r>
              <a:rPr lang="ru-RU" dirty="0" smtClean="0"/>
              <a:t>Повторение </a:t>
            </a:r>
            <a:r>
              <a:rPr lang="en-US" dirty="0" smtClean="0"/>
              <a:t>IV 2</a:t>
            </a:r>
            <a:r>
              <a:rPr lang="en-US" baseline="30000" dirty="0" smtClean="0"/>
              <a:t>24</a:t>
            </a:r>
            <a:r>
              <a:rPr lang="en-US" dirty="0" smtClean="0"/>
              <a:t> </a:t>
            </a:r>
            <a:r>
              <a:rPr lang="en-US" dirty="0" smtClean="0"/>
              <a:t>≈ 16M </a:t>
            </a:r>
            <a:r>
              <a:rPr lang="en-US" dirty="0" smtClean="0"/>
              <a:t>frames</a:t>
            </a:r>
          </a:p>
          <a:p>
            <a:r>
              <a:rPr lang="ru-RU" dirty="0" smtClean="0"/>
              <a:t>Начальная инициализация </a:t>
            </a:r>
            <a:r>
              <a:rPr lang="en-US" dirty="0" smtClean="0"/>
              <a:t>IV </a:t>
            </a:r>
            <a:r>
              <a:rPr lang="ru-RU" dirty="0" smtClean="0"/>
              <a:t>на многих устройствах = 0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19201" y="2514600"/>
            <a:ext cx="1435652" cy="132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" y="26162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49693" y="2711847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0" y="2604685"/>
            <a:ext cx="1388533" cy="102751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048000" y="3327400"/>
            <a:ext cx="6502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165600" y="2108200"/>
            <a:ext cx="2946400" cy="40640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7213600" y="2108200"/>
            <a:ext cx="12192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CRC(m)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4165600" y="2717800"/>
            <a:ext cx="43688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PRG(  IV  </a:t>
            </a:r>
            <a:r>
              <a:rPr lang="en-US" sz="2400" dirty="0" err="1"/>
              <a:t>ll</a:t>
            </a:r>
            <a:r>
              <a:rPr lang="en-US" sz="2400" dirty="0"/>
              <a:t>  k ) 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4165600" y="3530600"/>
            <a:ext cx="43688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 err="1"/>
              <a:t>ciphetext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3454400" y="3530600"/>
            <a:ext cx="6096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238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Salsa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Salsa 20: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128(256)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73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Salsa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20(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r>
                  <a:rPr lang="ru-RU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dirty="0" smtClean="0"/>
                  <a:t> – необратимая функция сжатия </a:t>
                </a:r>
                <a:r>
                  <a:rPr lang="en-US" dirty="0" smtClean="0"/>
                  <a:t>Roomba</a:t>
                </a:r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681" r="-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19</a:t>
            </a:fld>
            <a:endParaRPr lang="ru-RU"/>
          </a:p>
        </p:txBody>
      </p:sp>
      <p:grpSp>
        <p:nvGrpSpPr>
          <p:cNvPr id="71" name="Group 34"/>
          <p:cNvGrpSpPr/>
          <p:nvPr/>
        </p:nvGrpSpPr>
        <p:grpSpPr>
          <a:xfrm>
            <a:off x="3708400" y="3511550"/>
            <a:ext cx="1881389" cy="2438400"/>
            <a:chOff x="1981200" y="2114550"/>
            <a:chExt cx="1881389" cy="2438400"/>
          </a:xfrm>
        </p:grpSpPr>
        <p:sp>
          <p:nvSpPr>
            <p:cNvPr id="72" name="Rectangle 4"/>
            <p:cNvSpPr/>
            <p:nvPr/>
          </p:nvSpPr>
          <p:spPr>
            <a:xfrm>
              <a:off x="2667000" y="2114550"/>
              <a:ext cx="381000" cy="2438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τ</a:t>
              </a:r>
              <a:r>
                <a:rPr lang="en-US" baseline="-25000" dirty="0" smtClean="0"/>
                <a:t>0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k</a:t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1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r</a:t>
              </a:r>
              <a:br>
                <a:rPr lang="en-US" dirty="0" smtClean="0"/>
              </a:br>
              <a:r>
                <a:rPr lang="en-US" dirty="0" err="1" smtClean="0"/>
                <a:t>i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2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k</a:t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3</a:t>
              </a:r>
            </a:p>
          </p:txBody>
        </p:sp>
        <p:sp>
          <p:nvSpPr>
            <p:cNvPr id="73" name="Right Arrow 14"/>
            <p:cNvSpPr/>
            <p:nvPr/>
          </p:nvSpPr>
          <p:spPr>
            <a:xfrm>
              <a:off x="1981200" y="3257550"/>
              <a:ext cx="533400" cy="152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971800" y="41719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64 bytes</a:t>
              </a:r>
              <a:endParaRPr lang="en-US" sz="1600" dirty="0"/>
            </a:p>
          </p:txBody>
        </p:sp>
      </p:grpSp>
      <p:grpSp>
        <p:nvGrpSpPr>
          <p:cNvPr id="75" name="Group 33"/>
          <p:cNvGrpSpPr/>
          <p:nvPr/>
        </p:nvGrpSpPr>
        <p:grpSpPr>
          <a:xfrm>
            <a:off x="2946400" y="4121150"/>
            <a:ext cx="890789" cy="1481554"/>
            <a:chOff x="1219200" y="2724150"/>
            <a:chExt cx="890789" cy="1481554"/>
          </a:xfrm>
        </p:grpSpPr>
        <p:sp>
          <p:nvSpPr>
            <p:cNvPr id="76" name="Rectangle 3"/>
            <p:cNvSpPr/>
            <p:nvPr/>
          </p:nvSpPr>
          <p:spPr>
            <a:xfrm>
              <a:off x="1447800" y="2724150"/>
              <a:ext cx="381000" cy="1143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/>
                <a:t>kr</a:t>
              </a:r>
              <a:endParaRPr lang="en-US" sz="2400" dirty="0" smtClean="0"/>
            </a:p>
            <a:p>
              <a:pPr algn="ctr"/>
              <a:r>
                <a:rPr lang="en-US" sz="2400" dirty="0" err="1" smtClean="0"/>
                <a:t>i</a:t>
              </a:r>
              <a:endParaRPr lang="en-US" sz="2400" dirty="0" smtClean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19200" y="38671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32 bytes</a:t>
              </a:r>
              <a:endParaRPr lang="en-US" sz="1600" dirty="0"/>
            </a:p>
          </p:txBody>
        </p:sp>
      </p:grpSp>
      <p:grpSp>
        <p:nvGrpSpPr>
          <p:cNvPr id="78" name="Group 41"/>
          <p:cNvGrpSpPr/>
          <p:nvPr/>
        </p:nvGrpSpPr>
        <p:grpSpPr>
          <a:xfrm>
            <a:off x="5156200" y="3892550"/>
            <a:ext cx="3581400" cy="1165086"/>
            <a:chOff x="3429000" y="2495550"/>
            <a:chExt cx="3581400" cy="1165086"/>
          </a:xfrm>
        </p:grpSpPr>
        <p:cxnSp>
          <p:nvCxnSpPr>
            <p:cNvPr id="79" name="Straight Arrow Connector 7"/>
            <p:cNvCxnSpPr/>
            <p:nvPr/>
          </p:nvCxnSpPr>
          <p:spPr>
            <a:xfrm>
              <a:off x="5867400" y="3333750"/>
              <a:ext cx="1143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36"/>
            <p:cNvGrpSpPr/>
            <p:nvPr/>
          </p:nvGrpSpPr>
          <p:grpSpPr>
            <a:xfrm>
              <a:off x="3429000" y="2495550"/>
              <a:ext cx="3403372" cy="1165086"/>
              <a:chOff x="3429000" y="2495550"/>
              <a:chExt cx="3403372" cy="1165086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943600" y="2965450"/>
                <a:ext cx="8887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64 byte</a:t>
                </a:r>
              </a:p>
              <a:p>
                <a:r>
                  <a:rPr lang="ru-RU" dirty="0" smtClean="0"/>
                  <a:t>выход</a:t>
                </a:r>
                <a:endParaRPr lang="en-US" dirty="0"/>
              </a:p>
            </p:txBody>
          </p:sp>
          <p:cxnSp>
            <p:nvCxnSpPr>
              <p:cNvPr id="82" name="Elbow Connector 23"/>
              <p:cNvCxnSpPr/>
              <p:nvPr/>
            </p:nvCxnSpPr>
            <p:spPr>
              <a:xfrm rot="5400000" flipH="1" flipV="1">
                <a:off x="3390900" y="2533650"/>
                <a:ext cx="838200" cy="762000"/>
              </a:xfrm>
              <a:prstGeom prst="bentConnector3">
                <a:avLst>
                  <a:gd name="adj1" fmla="val 98485"/>
                </a:avLst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/>
              <p:cNvSpPr txBox="1"/>
              <p:nvPr/>
            </p:nvSpPr>
            <p:spPr>
              <a:xfrm>
                <a:off x="4800600" y="2952750"/>
                <a:ext cx="44114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⊕</a:t>
                </a:r>
              </a:p>
            </p:txBody>
          </p:sp>
          <p:cxnSp>
            <p:nvCxnSpPr>
              <p:cNvPr id="84" name="Elbow Connector 29"/>
              <p:cNvCxnSpPr/>
              <p:nvPr/>
            </p:nvCxnSpPr>
            <p:spPr>
              <a:xfrm>
                <a:off x="4191000" y="2508250"/>
                <a:ext cx="942656" cy="594668"/>
              </a:xfrm>
              <a:prstGeom prst="bentConnector3">
                <a:avLst>
                  <a:gd name="adj1" fmla="val 99849"/>
                </a:avLst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Group 40"/>
          <p:cNvGrpSpPr/>
          <p:nvPr/>
        </p:nvGrpSpPr>
        <p:grpSpPr>
          <a:xfrm>
            <a:off x="4775200" y="3511550"/>
            <a:ext cx="3710189" cy="2438400"/>
            <a:chOff x="3048000" y="2114550"/>
            <a:chExt cx="3710189" cy="2438400"/>
          </a:xfrm>
        </p:grpSpPr>
        <p:grpSp>
          <p:nvGrpSpPr>
            <p:cNvPr id="86" name="Group 35"/>
            <p:cNvGrpSpPr/>
            <p:nvPr/>
          </p:nvGrpSpPr>
          <p:grpSpPr>
            <a:xfrm>
              <a:off x="3048000" y="2114550"/>
              <a:ext cx="2819400" cy="2438400"/>
              <a:chOff x="3048000" y="2114550"/>
              <a:chExt cx="2819400" cy="2438400"/>
            </a:xfrm>
          </p:grpSpPr>
          <p:sp>
            <p:nvSpPr>
              <p:cNvPr id="88" name="Rectangle 5"/>
              <p:cNvSpPr/>
              <p:nvPr/>
            </p:nvSpPr>
            <p:spPr>
              <a:xfrm>
                <a:off x="5486400" y="2114550"/>
                <a:ext cx="381000" cy="2438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smtClean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3962400" y="3105150"/>
                <a:ext cx="609600" cy="461665"/>
              </a:xfrm>
              <a:prstGeom prst="rect">
                <a:avLst/>
              </a:prstGeom>
              <a:noFill/>
              <a:ln w="38100" cmpd="sng"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h</a:t>
                </a:r>
                <a:endParaRPr lang="en-US" sz="2400" dirty="0"/>
              </a:p>
            </p:txBody>
          </p:sp>
          <p:cxnSp>
            <p:nvCxnSpPr>
              <p:cNvPr id="90" name="Straight Arrow Connector 12"/>
              <p:cNvCxnSpPr>
                <a:stCxn id="72" idx="3"/>
                <a:endCxn id="89" idx="1"/>
              </p:cNvCxnSpPr>
              <p:nvPr/>
            </p:nvCxnSpPr>
            <p:spPr>
              <a:xfrm>
                <a:off x="3048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13"/>
              <p:cNvCxnSpPr/>
              <p:nvPr/>
            </p:nvCxnSpPr>
            <p:spPr>
              <a:xfrm>
                <a:off x="4572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/>
              <p:cNvSpPr txBox="1"/>
              <p:nvPr/>
            </p:nvSpPr>
            <p:spPr>
              <a:xfrm>
                <a:off x="3657600" y="3638550"/>
                <a:ext cx="15841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(10 </a:t>
                </a:r>
                <a:r>
                  <a:rPr lang="ru-RU" dirty="0" smtClean="0"/>
                  <a:t>итераций) (20 раундов)</a:t>
                </a:r>
                <a:endParaRPr lang="en-US" dirty="0"/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5867400" y="41719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64 bytes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511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Композиция генераторов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649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PRG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позволяют получить псевдослучайный вектор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ru-RU" dirty="0" smtClean="0"/>
                  <a:t>с использованием ключа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для использования его для </a:t>
                </a:r>
                <a:r>
                  <a:rPr lang="ru-RU" dirty="0" err="1" smtClean="0"/>
                  <a:t>зашифрования</a:t>
                </a:r>
                <a:r>
                  <a:rPr lang="ru-RU" dirty="0" smtClean="0"/>
                  <a:t> сообщения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Можем ли мы зашифровать несколько сообщений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64925"/>
              </a:xfrm>
              <a:blipFill rotWithShape="0">
                <a:blip r:embed="rId2"/>
                <a:stretch>
                  <a:fillRect l="-1043" t="-5900" b="-23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709490" y="4099471"/>
                <a:ext cx="3471251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90" y="4099471"/>
                <a:ext cx="3471251" cy="4656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709489" y="4917615"/>
                <a:ext cx="3471251" cy="4656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89" y="4917615"/>
                <a:ext cx="3471251" cy="4656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3709488" y="5890692"/>
                <a:ext cx="3471251" cy="465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88" y="5890692"/>
                <a:ext cx="3471251" cy="4656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8461817" y="4099471"/>
                <a:ext cx="3580634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7" y="4099471"/>
                <a:ext cx="3580634" cy="4656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8461816" y="3183136"/>
                <a:ext cx="766661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6" y="3183136"/>
                <a:ext cx="766661" cy="46565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8461817" y="4917615"/>
                <a:ext cx="3580634" cy="4656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7" y="4917615"/>
                <a:ext cx="3580634" cy="4656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8461815" y="5890692"/>
                <a:ext cx="3580634" cy="465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5" y="5890692"/>
                <a:ext cx="3580634" cy="46565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единительная линия 11"/>
          <p:cNvCxnSpPr/>
          <p:nvPr/>
        </p:nvCxnSpPr>
        <p:spPr>
          <a:xfrm>
            <a:off x="8461814" y="3648794"/>
            <a:ext cx="0" cy="45067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9228477" y="3631968"/>
            <a:ext cx="2813972" cy="467503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9533163" y="3700836"/>
                <a:ext cx="2984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63" y="3700836"/>
                <a:ext cx="298431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617535" y="4147634"/>
                <a:ext cx="52488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35" y="4147634"/>
                <a:ext cx="524887" cy="390748"/>
              </a:xfrm>
              <a:prstGeom prst="rect">
                <a:avLst/>
              </a:prstGeom>
              <a:blipFill rotWithShape="0">
                <a:blip r:embed="rId11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617535" y="5938855"/>
                <a:ext cx="522835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35" y="5938855"/>
                <a:ext cx="522835" cy="394019"/>
              </a:xfrm>
              <a:prstGeom prst="rect">
                <a:avLst/>
              </a:prstGeom>
              <a:blipFill rotWithShape="0">
                <a:blip r:embed="rId1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rot="5400000">
                <a:off x="7606852" y="504324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606852" y="5043244"/>
                <a:ext cx="431528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04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Salsa20 </a:t>
            </a:r>
            <a:r>
              <a:rPr lang="ru-RU" dirty="0" smtClean="0"/>
              <a:t>и стойкость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6010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Является ли </a:t>
                </a:r>
                <a:r>
                  <a:rPr lang="en-US" dirty="0" smtClean="0"/>
                  <a:t>Salsa20</a:t>
                </a:r>
                <a:r>
                  <a:rPr lang="ru-RU" dirty="0" smtClean="0"/>
                  <a:t> стойким </a:t>
                </a:r>
                <a:r>
                  <a:rPr lang="en-US" dirty="0" smtClean="0"/>
                  <a:t>PRG? </a:t>
                </a:r>
                <a:r>
                  <a:rPr lang="ru-RU" dirty="0" smtClean="0"/>
                  <a:t>Никто не знает. (Как никто не знает возможно ли вообще построить стойкий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).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При использовании </a:t>
                </a:r>
                <a:r>
                  <a:rPr lang="en-US" dirty="0" smtClean="0"/>
                  <a:t>Salsa</a:t>
                </a:r>
                <a:r>
                  <a:rPr lang="ru-RU" dirty="0" smtClean="0"/>
                  <a:t>20 предполагается её стойкость на основе сложности </a:t>
                </a:r>
                <a:r>
                  <a:rPr lang="ru-RU" b="1" dirty="0" smtClean="0"/>
                  <a:t>существующих практических атак</a:t>
                </a:r>
                <a:r>
                  <a:rPr lang="ru-RU" dirty="0" smtClean="0"/>
                  <a:t>. 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en-US" dirty="0" smtClean="0"/>
                  <a:t>Salsa20/7</a:t>
                </a:r>
                <a:r>
                  <a:rPr lang="ru-RU" dirty="0" smtClean="0"/>
                  <a:t>, 128 бит</a:t>
                </a:r>
                <a:r>
                  <a:rPr lang="en-US" dirty="0" smtClean="0"/>
                  <a:t> (</a:t>
                </a:r>
                <a:r>
                  <a:rPr lang="ru-RU" dirty="0" smtClean="0"/>
                  <a:t>7 раундов, вместо 20)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109</m:t>
                        </m:r>
                      </m:sup>
                    </m:sSup>
                  </m:oMath>
                </a14:m>
                <a:endParaRPr lang="ru-RU" dirty="0" smtClean="0"/>
              </a:p>
              <a:p>
                <a:pPr marL="0" indent="0">
                  <a:buNone/>
                </a:pPr>
                <a:r>
                  <a:rPr lang="en-US" dirty="0" smtClean="0"/>
                  <a:t>Salsa20/</a:t>
                </a:r>
                <a:r>
                  <a:rPr lang="ru-RU" dirty="0" smtClean="0"/>
                  <a:t>8, 256 </a:t>
                </a:r>
                <a:r>
                  <a:rPr lang="ru-RU" dirty="0"/>
                  <a:t>бит</a:t>
                </a:r>
                <a:r>
                  <a:rPr lang="en-US" dirty="0"/>
                  <a:t> </a:t>
                </a:r>
                <a:r>
                  <a:rPr lang="en-US" dirty="0" smtClean="0"/>
                  <a:t>(</a:t>
                </a:r>
                <a:r>
                  <a:rPr lang="ru-RU" dirty="0" smtClean="0"/>
                  <a:t>8 </a:t>
                </a:r>
                <a:r>
                  <a:rPr lang="ru-RU" dirty="0"/>
                  <a:t>раундов, вместо 20)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250</m:t>
                        </m:r>
                      </m:sup>
                    </m:sSup>
                  </m:oMath>
                </a14:m>
                <a:endParaRPr lang="ru-RU" dirty="0" smtClean="0"/>
              </a:p>
              <a:p>
                <a:pPr marL="0" indent="0">
                  <a:buNone/>
                </a:pPr>
                <a:r>
                  <a:rPr lang="en-US" dirty="0" smtClean="0"/>
                  <a:t>Salsa20/</a:t>
                </a:r>
                <a:r>
                  <a:rPr lang="ru-RU" dirty="0" smtClean="0"/>
                  <a:t>12, </a:t>
                </a:r>
                <a:r>
                  <a:rPr lang="en-US" dirty="0" smtClean="0"/>
                  <a:t>Salsa20/</a:t>
                </a:r>
                <a:r>
                  <a:rPr lang="ru-RU" dirty="0" smtClean="0"/>
                  <a:t>20 – не известны атаки лучше чем перебор ключа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Другие вариации </a:t>
                </a:r>
                <a:r>
                  <a:rPr lang="en-US" dirty="0" smtClean="0"/>
                  <a:t>XSalsa20, ChaCha20</a:t>
                </a:r>
                <a:r>
                  <a:rPr lang="ru-RU" dirty="0" smtClean="0"/>
                  <a:t> (используется </a:t>
                </a:r>
                <a:r>
                  <a:rPr lang="en-US" dirty="0" smtClean="0"/>
                  <a:t>Google), XChaCha20</a:t>
                </a:r>
                <a:r>
                  <a:rPr lang="ru-RU" dirty="0" smtClean="0"/>
                  <a:t>.</a:t>
                </a: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60100" cy="4351338"/>
              </a:xfrm>
              <a:blipFill rotWithShape="0">
                <a:blip r:embed="rId2"/>
                <a:stretch>
                  <a:fillRect l="-1002" t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11112"/>
            <a:ext cx="3225800" cy="181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1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Генерация случайных чисел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38325"/>
            <a:ext cx="10515600" cy="4351338"/>
          </a:xfrm>
        </p:spPr>
        <p:txBody>
          <a:bodyPr/>
          <a:lstStyle/>
          <a:p>
            <a:r>
              <a:rPr lang="ru-RU" dirty="0" smtClean="0"/>
              <a:t>Как получать случайные данные для ключей</a:t>
            </a:r>
            <a:r>
              <a:rPr lang="en-US" dirty="0" smtClean="0"/>
              <a:t>?</a:t>
            </a:r>
            <a:endParaRPr lang="ru-RU" dirty="0" smtClean="0"/>
          </a:p>
          <a:p>
            <a:r>
              <a:rPr lang="ru-RU" dirty="0" smtClean="0"/>
              <a:t>Использование внешних источников</a:t>
            </a:r>
            <a:r>
              <a:rPr lang="en-US" dirty="0" smtClean="0"/>
              <a:t>: </a:t>
            </a:r>
            <a:r>
              <a:rPr lang="ru-RU" dirty="0" smtClean="0"/>
              <a:t>метеоданные, интенсивность излучений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Использование аппаратных генераторов – на основе времени выполнения и частоты появления системных прерываний, текущей частоты процессора, времени чтения из памяти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</a:p>
          <a:p>
            <a:pPr lvl="1"/>
            <a:r>
              <a:rPr lang="ru-RU" dirty="0" smtClean="0"/>
              <a:t>Примеры</a:t>
            </a:r>
            <a:r>
              <a:rPr lang="en-US" dirty="0"/>
              <a:t>: /dev/random (Unix), </a:t>
            </a:r>
            <a:r>
              <a:rPr lang="en-US" dirty="0" err="1" smtClean="0"/>
              <a:t>RdRand</a:t>
            </a:r>
            <a:r>
              <a:rPr lang="en-US" dirty="0" smtClean="0"/>
              <a:t> (intel)</a:t>
            </a:r>
            <a:endParaRPr lang="ru-RU" dirty="0" smtClean="0"/>
          </a:p>
          <a:p>
            <a:pPr lvl="1"/>
            <a:r>
              <a:rPr lang="ru-RU" dirty="0" smtClean="0"/>
              <a:t>Важно использовать в коде </a:t>
            </a:r>
            <a:r>
              <a:rPr lang="ru-RU" dirty="0" err="1" smtClean="0"/>
              <a:t>криптографически</a:t>
            </a:r>
            <a:r>
              <a:rPr lang="ru-RU" dirty="0" smtClean="0"/>
              <a:t> стойкие классы генераторов вместо</a:t>
            </a:r>
            <a:r>
              <a:rPr lang="en-US" dirty="0" smtClean="0"/>
              <a:t> </a:t>
            </a:r>
            <a:r>
              <a:rPr lang="ru-RU" dirty="0" smtClean="0"/>
              <a:t>генераторов общего назначения, пример</a:t>
            </a:r>
            <a:r>
              <a:rPr lang="en-US" dirty="0" smtClean="0"/>
              <a:t> (Python): </a:t>
            </a:r>
            <a:r>
              <a:rPr lang="en-US" dirty="0" err="1" smtClean="0"/>
              <a:t>os.urandom</a:t>
            </a:r>
            <a:r>
              <a:rPr lang="en-US" dirty="0" smtClean="0"/>
              <a:t>()</a:t>
            </a:r>
            <a:r>
              <a:rPr lang="ru-RU" dirty="0" smtClean="0"/>
              <a:t> или </a:t>
            </a:r>
            <a:r>
              <a:rPr lang="en-US" dirty="0" err="1" smtClean="0"/>
              <a:t>secrets.token_nex</a:t>
            </a:r>
            <a:r>
              <a:rPr lang="ru-RU" dirty="0" smtClean="0"/>
              <a:t> вместо </a:t>
            </a:r>
            <a:r>
              <a:rPr lang="en-US" dirty="0" err="1" smtClean="0"/>
              <a:t>random.randint</a:t>
            </a:r>
            <a:r>
              <a:rPr lang="en-US" dirty="0" smtClean="0"/>
              <a:t>())</a:t>
            </a:r>
            <a:endParaRPr lang="ru-RU" dirty="0"/>
          </a:p>
          <a:p>
            <a:pPr lvl="1"/>
            <a:r>
              <a:rPr lang="ru-RU" dirty="0" smtClean="0"/>
              <a:t>Плохая идея реализовывать их самостоятельно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4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Главное правило реализации криптографии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62002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использовать собственные примитивы!</a:t>
            </a:r>
          </a:p>
          <a:p>
            <a:r>
              <a:rPr lang="ru-RU" dirty="0" smtClean="0"/>
              <a:t>Использовать только стандартные, широко распространённые примитивы </a:t>
            </a:r>
          </a:p>
          <a:p>
            <a:r>
              <a:rPr lang="ru-RU" dirty="0" smtClean="0"/>
              <a:t>Даже если вы уверены что ваши примитивы лучше</a:t>
            </a:r>
          </a:p>
          <a:p>
            <a:r>
              <a:rPr lang="ru-RU" dirty="0" smtClean="0"/>
              <a:t>Даже если вы опубликовали статью на </a:t>
            </a:r>
            <a:r>
              <a:rPr lang="en-US" dirty="0" err="1" smtClean="0"/>
              <a:t>eurocrypt</a:t>
            </a:r>
            <a:endParaRPr lang="en-US" dirty="0"/>
          </a:p>
          <a:p>
            <a:r>
              <a:rPr lang="ru-RU" dirty="0" smtClean="0"/>
              <a:t>Правило </a:t>
            </a:r>
            <a:r>
              <a:rPr lang="ru-RU" dirty="0"/>
              <a:t>Кирхгофа </a:t>
            </a:r>
            <a:r>
              <a:rPr lang="ru-RU" dirty="0" smtClean="0"/>
              <a:t>– противник знает строение и функционирование криптосистемы. Неизвестны только ключи.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53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Главное правило реализации криптографии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5538849" cy="4351338"/>
          </a:xfrm>
        </p:spPr>
        <p:txBody>
          <a:bodyPr/>
          <a:lstStyle/>
          <a:p>
            <a:r>
              <a:rPr lang="ru-RU" dirty="0"/>
              <a:t>Не использовать </a:t>
            </a:r>
            <a:r>
              <a:rPr lang="en-US" dirty="0"/>
              <a:t>security through obscurity </a:t>
            </a:r>
          </a:p>
          <a:p>
            <a:pPr lvl="1"/>
            <a:r>
              <a:rPr lang="ru-RU" dirty="0"/>
              <a:t>«очень» запутанный алгоритм не означает стойкий алгоритм</a:t>
            </a:r>
          </a:p>
          <a:p>
            <a:pPr lvl="1"/>
            <a:r>
              <a:rPr lang="ru-RU" dirty="0"/>
              <a:t>В местах где необходима безопасность необходимо использовать стойкие криптосистемы, а не то что «усложнит» жизнь противнику запутанностью.</a:t>
            </a:r>
          </a:p>
          <a:p>
            <a:pPr lvl="1"/>
            <a:r>
              <a:rPr lang="ru-RU" dirty="0"/>
              <a:t>Запутанность кода и алгоритма не обеспечивает защищенности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23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129" y="1825625"/>
            <a:ext cx="4963835" cy="398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но тогда я придумаю свой протокол!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1" y="1825625"/>
            <a:ext cx="7505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придумывать протоколы!</a:t>
            </a:r>
          </a:p>
          <a:p>
            <a:r>
              <a:rPr lang="ru-RU" dirty="0" smtClean="0"/>
              <a:t>Существует множество существующих стандартов, с большой вероятностью описывающих то, что вам нужно</a:t>
            </a:r>
          </a:p>
          <a:p>
            <a:pPr lvl="1"/>
            <a:r>
              <a:rPr lang="en-US" dirty="0" err="1" smtClean="0"/>
              <a:t>Rcf</a:t>
            </a:r>
            <a:r>
              <a:rPr lang="ru-RU" dirty="0"/>
              <a:t> </a:t>
            </a:r>
            <a:r>
              <a:rPr lang="ru-RU" dirty="0" smtClean="0"/>
              <a:t>– интернет стандарты 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r>
              <a:rPr lang="ru-RU" dirty="0" smtClean="0"/>
              <a:t>но даже в стандартах есть </a:t>
            </a:r>
            <a:r>
              <a:rPr lang="ru-RU" dirty="0" smtClean="0"/>
              <a:t>уязвимости</a:t>
            </a:r>
            <a:endParaRPr lang="ru-RU" dirty="0"/>
          </a:p>
          <a:p>
            <a:pPr marL="0" lvl="1" indent="0">
              <a:buNone/>
            </a:pPr>
            <a:r>
              <a:rPr lang="ru-RU" dirty="0" smtClean="0"/>
              <a:t>Никогда </a:t>
            </a:r>
            <a:r>
              <a:rPr lang="ru-RU" dirty="0"/>
              <a:t>не </a:t>
            </a:r>
            <a:r>
              <a:rPr lang="ru-RU" dirty="0" smtClean="0"/>
              <a:t>придумывать собственные средства защиты информации!</a:t>
            </a:r>
          </a:p>
          <a:p>
            <a:pPr marL="342900" lvl="1" indent="-342900"/>
            <a:r>
              <a:rPr lang="ru-RU" dirty="0" err="1" smtClean="0"/>
              <a:t>Пр</a:t>
            </a:r>
            <a:r>
              <a:rPr lang="en-US" dirty="0" smtClean="0"/>
              <a:t>: </a:t>
            </a:r>
            <a:r>
              <a:rPr lang="ru-RU" dirty="0" err="1" smtClean="0"/>
              <a:t>Зашифрование</a:t>
            </a:r>
            <a:r>
              <a:rPr lang="ru-RU" dirty="0" smtClean="0"/>
              <a:t> жёстких дисков наверняка уже кем то описано и проанализировано, достаточно найти</a:t>
            </a:r>
            <a:r>
              <a:rPr lang="en-US" dirty="0" smtClean="0"/>
              <a:t> </a:t>
            </a:r>
            <a:r>
              <a:rPr lang="ru-RU" dirty="0" smtClean="0"/>
              <a:t>и использовать</a:t>
            </a:r>
          </a:p>
          <a:p>
            <a:pPr marL="342900" lvl="1" indent="-342900"/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24</a:t>
            </a:fld>
            <a:endParaRPr lang="ru-RU"/>
          </a:p>
        </p:txBody>
      </p:sp>
      <p:pic>
        <p:nvPicPr>
          <p:cNvPr id="5" name="Picture 2" descr="&amp;Kcy;&amp;acy;&amp;rcy;&amp;tcy;&amp;icy;&amp;ncy;&amp;kcy;&amp;icy; &amp;pcy;&amp;ocy; &amp;zcy;&amp;acy;&amp;pcy;&amp;rcy;&amp;ocy;&amp;scy;&amp;ucy; funny rou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43901" y="1387973"/>
            <a:ext cx="3614317" cy="3607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925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тут недавно выяснил что придумали новый алгоритм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819900" cy="4351338"/>
          </a:xfrm>
        </p:spPr>
        <p:txBody>
          <a:bodyPr/>
          <a:lstStyle/>
          <a:p>
            <a:pPr marL="0" lvl="1" indent="0">
              <a:buNone/>
            </a:pPr>
            <a:r>
              <a:rPr lang="ru-RU" dirty="0"/>
              <a:t>Не нужно </a:t>
            </a:r>
            <a:r>
              <a:rPr lang="ru-RU" dirty="0">
                <a:solidFill>
                  <a:srgbClr val="FF0000"/>
                </a:solidFill>
              </a:rPr>
              <a:t>усложнять</a:t>
            </a:r>
            <a:r>
              <a:rPr lang="ru-RU" dirty="0"/>
              <a:t> систему!</a:t>
            </a:r>
          </a:p>
          <a:p>
            <a:pPr marL="342900" lvl="1" indent="-342900"/>
            <a:r>
              <a:rPr lang="ru-RU" dirty="0"/>
              <a:t>Если у проблемы есть простое решение с использованием стандартных средств, не нужно использовать всю криптографию, о которой вы знаете, даже если вам она очень нравится. </a:t>
            </a:r>
          </a:p>
          <a:p>
            <a:r>
              <a:rPr lang="ru-RU" dirty="0" smtClean="0"/>
              <a:t>Не нужно везде использовать </a:t>
            </a:r>
            <a:r>
              <a:rPr lang="ru-RU" dirty="0" err="1" smtClean="0"/>
              <a:t>блокчейн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3785804"/>
            <a:ext cx="3403600" cy="2570546"/>
          </a:xfrm>
          <a:prstGeom prst="rect">
            <a:avLst/>
          </a:prstGeom>
        </p:spPr>
      </p:pic>
      <p:pic>
        <p:nvPicPr>
          <p:cNvPr id="8" name="Picture 1" descr="D:\Downloads\WikiLeaks-Year-Zero-2017-v1\year0\vault7\cms\files\TY2SZxA - Imgu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0200" y="1092441"/>
            <a:ext cx="3403600" cy="2566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3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6" y="1345474"/>
            <a:ext cx="10911674" cy="515606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8521" y="46275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Blockchains</a:t>
            </a:r>
            <a:r>
              <a:rPr lang="en-US" dirty="0"/>
              <a:t> Everywhere - A Use-case of</a:t>
            </a:r>
            <a:br>
              <a:rPr lang="en-US" dirty="0"/>
            </a:br>
            <a:r>
              <a:rPr lang="en-US" dirty="0" err="1"/>
              <a:t>Blockchains</a:t>
            </a:r>
            <a:r>
              <a:rPr lang="en-US" dirty="0"/>
              <a:t> in the Pharma Supply-Chain</a:t>
            </a:r>
            <a:br>
              <a:rPr lang="en-US" dirty="0"/>
            </a:b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65125"/>
            <a:ext cx="8382000" cy="5845564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26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5" y="1027906"/>
            <a:ext cx="4638675" cy="540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448199"/>
            <a:ext cx="4718050" cy="32967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0" y="365125"/>
            <a:ext cx="3324225" cy="57912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1586" y="2451100"/>
            <a:ext cx="5629470" cy="39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7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…но тогда я хотя бы напишу реализацию!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2803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реализовывать криптографию!</a:t>
            </a:r>
          </a:p>
          <a:p>
            <a:r>
              <a:rPr lang="ru-RU" dirty="0" smtClean="0"/>
              <a:t>Необходимо использовать существующие распространённые реализации</a:t>
            </a:r>
          </a:p>
          <a:p>
            <a:r>
              <a:rPr lang="ru-RU" dirty="0" smtClean="0"/>
              <a:t>Даже если алгоритм прост и понятен – нужно использовать существующую реализацию</a:t>
            </a:r>
          </a:p>
          <a:p>
            <a:r>
              <a:rPr lang="ru-RU" dirty="0" smtClean="0"/>
              <a:t>… но даже в существующих распространённых реализациях могут быть критические ошибки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27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578" y="2416923"/>
            <a:ext cx="6073422" cy="31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коде (</a:t>
            </a:r>
            <a:r>
              <a:rPr lang="en-US" dirty="0"/>
              <a:t>Apple “</a:t>
            </a:r>
            <a:r>
              <a:rPr lang="en-US" dirty="0" err="1"/>
              <a:t>goto</a:t>
            </a:r>
            <a:r>
              <a:rPr lang="en-US" dirty="0"/>
              <a:t> fail</a:t>
            </a:r>
            <a:r>
              <a:rPr lang="en-US" dirty="0" smtClean="0"/>
              <a:t>”</a:t>
            </a:r>
            <a:r>
              <a:rPr lang="ru-RU" dirty="0" smtClean="0"/>
              <a:t>,</a:t>
            </a:r>
            <a:r>
              <a:rPr lang="en-US" dirty="0" smtClean="0"/>
              <a:t> 2014)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847850"/>
            <a:ext cx="5219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Код проверки сертификатов при установлении </a:t>
            </a:r>
            <a:r>
              <a:rPr lang="en-US" dirty="0" smtClean="0"/>
              <a:t>SSL </a:t>
            </a:r>
            <a:r>
              <a:rPr lang="ru-RU" dirty="0" smtClean="0"/>
              <a:t>соединения.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28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362" y="1533245"/>
            <a:ext cx="5151438" cy="482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коде (</a:t>
            </a:r>
            <a:r>
              <a:rPr lang="en-US" dirty="0"/>
              <a:t>Apple “</a:t>
            </a:r>
            <a:r>
              <a:rPr lang="en-US" dirty="0" err="1"/>
              <a:t>goto</a:t>
            </a:r>
            <a:r>
              <a:rPr lang="en-US" dirty="0"/>
              <a:t> fail</a:t>
            </a:r>
            <a:r>
              <a:rPr lang="en-US" dirty="0" smtClean="0"/>
              <a:t>”</a:t>
            </a:r>
            <a:r>
              <a:rPr lang="ru-RU" dirty="0" smtClean="0"/>
              <a:t>,</a:t>
            </a:r>
            <a:r>
              <a:rPr lang="en-US" dirty="0" smtClean="0"/>
              <a:t> 2014)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847850"/>
            <a:ext cx="5219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Лишний </a:t>
            </a:r>
            <a:r>
              <a:rPr lang="en-US" dirty="0" err="1" smtClean="0"/>
              <a:t>GoTo</a:t>
            </a:r>
            <a:r>
              <a:rPr lang="ru-RU" dirty="0"/>
              <a:t> </a:t>
            </a:r>
            <a:r>
              <a:rPr lang="ru-RU" dirty="0" smtClean="0"/>
              <a:t>выполнялся безусловно, так как в </a:t>
            </a:r>
            <a:r>
              <a:rPr lang="en-US" dirty="0" smtClean="0"/>
              <a:t>if </a:t>
            </a:r>
            <a:r>
              <a:rPr lang="ru-RU" dirty="0" smtClean="0"/>
              <a:t>не стояли скобки.</a:t>
            </a:r>
          </a:p>
          <a:p>
            <a:pPr marL="0" indent="0">
              <a:buNone/>
            </a:pPr>
            <a:r>
              <a:rPr lang="ru-RU" dirty="0" smtClean="0"/>
              <a:t>Т.е. если функция </a:t>
            </a:r>
            <a:r>
              <a:rPr lang="en-US" dirty="0" smtClean="0"/>
              <a:t>SSLHashSHA1</a:t>
            </a:r>
            <a:r>
              <a:rPr lang="en-US" dirty="0" smtClean="0"/>
              <a:t>.update</a:t>
            </a:r>
            <a:r>
              <a:rPr lang="ru-RU" dirty="0" smtClean="0"/>
              <a:t> выполнялась без ошибки, остальные проверки не выполнялись, и проверка возвращала </a:t>
            </a:r>
            <a:r>
              <a:rPr lang="en-US" dirty="0" smtClean="0"/>
              <a:t>true</a:t>
            </a:r>
            <a:r>
              <a:rPr lang="ru-RU" dirty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29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62" y="1690688"/>
            <a:ext cx="6383338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Параллельная конструкция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– стойкий </a:t>
                </a:r>
                <a:r>
                  <a:rPr lang="en-US" dirty="0" smtClean="0"/>
                  <a:t>PRG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Построим новый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следующим образом</a:t>
                </a:r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,..,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называется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 smtClean="0"/>
                  <a:t>-</a:t>
                </a:r>
                <a:r>
                  <a:rPr lang="ru-RU" b="1" dirty="0" smtClean="0"/>
                  <a:t>ой параллельной композицией </a:t>
                </a:r>
                <a:r>
                  <a:rPr lang="ru-RU" dirty="0" smtClean="0"/>
                  <a:t>генератора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. Величина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 </a:t>
                </a:r>
                <a:r>
                  <a:rPr lang="ru-RU" b="1" dirty="0" smtClean="0"/>
                  <a:t>называется параметром повторения</a:t>
                </a:r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85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других местах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Уязвимости </a:t>
            </a:r>
            <a:r>
              <a:rPr lang="ru-RU" dirty="0"/>
              <a:t>в </a:t>
            </a:r>
            <a:r>
              <a:rPr lang="ru-RU" dirty="0" smtClean="0"/>
              <a:t>стандартах</a:t>
            </a:r>
            <a:r>
              <a:rPr lang="en-US" dirty="0" smtClean="0"/>
              <a:t>: </a:t>
            </a:r>
            <a:r>
              <a:rPr lang="ru-RU" dirty="0" smtClean="0"/>
              <a:t>Пример </a:t>
            </a:r>
            <a:r>
              <a:rPr lang="en-US" dirty="0" err="1" smtClean="0"/>
              <a:t>Wifi</a:t>
            </a:r>
            <a:r>
              <a:rPr lang="en-US" dirty="0" smtClean="0"/>
              <a:t>: WEP, WPA-1, WPA-2, WPS</a:t>
            </a:r>
            <a:r>
              <a:rPr lang="ru-RU" dirty="0" smtClean="0"/>
              <a:t>, </a:t>
            </a:r>
            <a:r>
              <a:rPr lang="en-US" dirty="0" smtClean="0"/>
              <a:t>TLS</a:t>
            </a:r>
            <a:endParaRPr lang="ru-RU" dirty="0" smtClean="0"/>
          </a:p>
          <a:p>
            <a:r>
              <a:rPr lang="ru-RU" dirty="0" smtClean="0"/>
              <a:t>Уязвимости в криптографических библиотеках</a:t>
            </a:r>
            <a:r>
              <a:rPr lang="en-US" dirty="0" smtClean="0"/>
              <a:t>: </a:t>
            </a:r>
            <a:r>
              <a:rPr lang="en-US" dirty="0" err="1" smtClean="0"/>
              <a:t>openssl</a:t>
            </a:r>
            <a:endParaRPr lang="ru-RU" dirty="0" smtClean="0"/>
          </a:p>
          <a:p>
            <a:r>
              <a:rPr lang="ru-RU" dirty="0" smtClean="0"/>
              <a:t>Уязвимости в примитивах</a:t>
            </a:r>
            <a:r>
              <a:rPr lang="en-US" dirty="0" smtClean="0"/>
              <a:t>: SHA-1, DES, RC4, CSS</a:t>
            </a:r>
            <a:endParaRPr lang="ru-RU" dirty="0" smtClean="0"/>
          </a:p>
          <a:p>
            <a:r>
              <a:rPr lang="ru-RU" dirty="0" smtClean="0"/>
              <a:t>Уязвимости при атаке по побочным каналам</a:t>
            </a:r>
            <a:r>
              <a:rPr lang="en-US" dirty="0" smtClean="0"/>
              <a:t>:</a:t>
            </a:r>
            <a:endParaRPr lang="ru-RU" dirty="0" smtClean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4300538"/>
            <a:ext cx="75723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6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важности обновлений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7950200" cy="4351338"/>
          </a:xfrm>
        </p:spPr>
        <p:txBody>
          <a:bodyPr/>
          <a:lstStyle/>
          <a:p>
            <a:r>
              <a:rPr lang="ru-RU" dirty="0" smtClean="0"/>
              <a:t>Если что то безопасно сегодня, не факт что будет завтра</a:t>
            </a:r>
            <a:r>
              <a:rPr lang="ru-RU" dirty="0" smtClean="0"/>
              <a:t>!</a:t>
            </a:r>
            <a:endParaRPr lang="en-US" dirty="0" smtClean="0"/>
          </a:p>
          <a:p>
            <a:r>
              <a:rPr lang="ru-RU" dirty="0" smtClean="0"/>
              <a:t>Могут появляться новые атаки и могут обнаружится новые атаки, переводя криптосистему в класс нестойких.</a:t>
            </a:r>
          </a:p>
          <a:p>
            <a:r>
              <a:rPr lang="ru-RU" dirty="0" smtClean="0"/>
              <a:t>Регулярное обновление версий криптографических библиотек и оборудования.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31425"/>
            <a:ext cx="6743700" cy="1890050"/>
          </a:xfrm>
          <a:prstGeom prst="rect">
            <a:avLst/>
          </a:prstGeom>
        </p:spPr>
      </p:pic>
      <p:pic>
        <p:nvPicPr>
          <p:cNvPr id="6" name="Picture 2" descr="&amp;Kcy;&amp;acy;&amp;rcy;&amp;tcy;&amp;icy;&amp;ncy;&amp;kcy;&amp;icy; &amp;pcy;&amp;ocy; &amp;zcy;&amp;acy;&amp;pcy;&amp;rcy;&amp;ocy;&amp;scy;&amp;ucy; bad rou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8400" y="1690688"/>
            <a:ext cx="2717800" cy="25858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553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Тогда зачем этот курс? (в </a:t>
            </a:r>
            <a:r>
              <a:rPr lang="ru-RU" smtClean="0"/>
              <a:t>практическом смысле)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Основная цели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dirty="0" smtClean="0"/>
              <a:t>Знать достаточно чтоб сознательно избегать плохих конструкций и реализаций </a:t>
            </a:r>
          </a:p>
          <a:p>
            <a:pPr lvl="1"/>
            <a:r>
              <a:rPr lang="ru-RU" dirty="0" smtClean="0"/>
              <a:t>Ничего не мешает вам посмотреть как работает чужая библиотека, </a:t>
            </a:r>
            <a:r>
              <a:rPr lang="ru-RU" dirty="0" err="1" smtClean="0"/>
              <a:t>каа</a:t>
            </a:r>
            <a:r>
              <a:rPr lang="ru-RU" dirty="0" smtClean="0"/>
              <a:t> она генерирует ключи, какие режимы шифрования использует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</a:p>
          <a:p>
            <a:pPr marL="177800" lvl="1" indent="-177800"/>
            <a:r>
              <a:rPr lang="ru-RU" sz="2600" dirty="0" smtClean="0"/>
              <a:t>Иметь возможность задать адекватные вопросы о криптосистемах (в том числе и </a:t>
            </a:r>
            <a:r>
              <a:rPr lang="ru-RU" sz="2600" dirty="0" err="1" smtClean="0"/>
              <a:t>гуглу</a:t>
            </a:r>
            <a:r>
              <a:rPr lang="ru-RU" sz="2600" dirty="0" smtClean="0"/>
              <a:t>)</a:t>
            </a:r>
          </a:p>
          <a:p>
            <a:pPr marL="177800" lvl="1" indent="-177800"/>
            <a:r>
              <a:rPr lang="ru-RU" sz="2600" dirty="0" smtClean="0"/>
              <a:t>Понимать что нужно делать для решения практических задач, понимать как именно они были решены и с какими ограничениями.</a:t>
            </a:r>
            <a:endParaRPr lang="ru-RU" sz="2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90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720505" y="1690688"/>
            <a:ext cx="10542006" cy="252006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Теорема 3.1</a:t>
                </a:r>
                <a:r>
                  <a:rPr lang="ru-RU" dirty="0" smtClean="0"/>
                  <a:t>. Пусть </a:t>
                </a: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.</a:t>
                </a:r>
                <a:r>
                  <a:rPr lang="en-US" dirty="0" smtClean="0"/>
                  <a:t> </a:t>
                </a:r>
                <a:r>
                  <a:rPr lang="ru-RU" dirty="0" smtClean="0"/>
                  <a:t>Тогда параллельная конструкция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построенная с использованием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– стойкий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с параметром повторения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. 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Т.е.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 smtClean="0"/>
                  <a:t> – противника в игре на различимость 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 – противник в игре на различимость</a:t>
                </a:r>
                <a:r>
                  <a:rPr lang="en-US" dirty="0" smtClean="0"/>
                  <a:t> </a:t>
                </a:r>
                <a:r>
                  <a:rPr lang="ru-RU" dirty="0" smtClean="0"/>
                  <a:t>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,  причём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1866" r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32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r>
                  <a:rPr lang="ru-RU" dirty="0"/>
                  <a:t>Рассмотрим последовательность из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ru-RU" dirty="0"/>
                  <a:t>игры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n. </a:t>
                </a:r>
                <a:r>
                  <a:rPr lang="ru-RU" dirty="0" smtClean="0"/>
                  <a:t>Претендент </a:t>
                </a:r>
                <a:r>
                  <a:rPr lang="ru-RU" dirty="0"/>
                  <a:t>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</a:t>
                </a:r>
                <a:r>
                  <a:rPr lang="en-US" dirty="0" smtClean="0"/>
                  <a:t>-1. </a:t>
                </a:r>
                <a:r>
                  <a:rPr lang="ru-RU" dirty="0" smtClean="0"/>
                  <a:t>Претендент </a:t>
                </a:r>
                <a:r>
                  <a:rPr lang="ru-RU" dirty="0"/>
                  <a:t>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…</a:t>
                </a:r>
              </a:p>
              <a:p>
                <a:pPr marL="0" indent="0">
                  <a:buNone/>
                </a:pPr>
                <a:r>
                  <a:rPr lang="ru-RU" dirty="0"/>
                  <a:t>0</a:t>
                </a:r>
                <a:r>
                  <a:rPr lang="en-US" dirty="0" smtClean="0"/>
                  <a:t>. </a:t>
                </a:r>
                <a:r>
                  <a:rPr lang="ru-RU" dirty="0"/>
                  <a:t>Претендент 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 smtClean="0"/>
                  <a:t>Обозначим игру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ru-RU" dirty="0" smtClean="0"/>
                  <a:t> первые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 smtClean="0"/>
                  <a:t> передаваемых элементов случайные, остальные – псевдослучайные.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24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3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Скругленный прямоугольник 17"/>
          <p:cNvSpPr/>
          <p:nvPr/>
        </p:nvSpPr>
        <p:spPr>
          <a:xfrm>
            <a:off x="824997" y="3234681"/>
            <a:ext cx="10542006" cy="64564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 smtClean="0"/>
                  <a:t> – эффективный противник в игре против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В эксперименте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игра выглядит следующим образом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ru-RU" dirty="0" smtClean="0"/>
                  <a:t>Обозначим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- вероятность того, что в эксперименте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 smtClean="0"/>
                  <a:t> величина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 smtClean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6</a:t>
            </a:fld>
            <a:endParaRPr lang="ru-R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72444" y="4686054"/>
            <a:ext cx="4691372" cy="167029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578109" y="5542686"/>
            <a:ext cx="49433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8173156" y="4654357"/>
                <a:ext cx="1498999" cy="177665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73156" y="4654357"/>
                <a:ext cx="1498999" cy="1776657"/>
              </a:xfrm>
              <a:prstGeom prst="rect">
                <a:avLst/>
              </a:prstGeom>
              <a:blipFill rotWithShape="0">
                <a:blip r:embed="rId3"/>
                <a:stretch>
                  <a:fillRect t="-170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5842537" y="4823857"/>
            <a:ext cx="2330619" cy="425054"/>
            <a:chOff x="1736" y="2066"/>
            <a:chExt cx="2392" cy="357"/>
          </a:xfrm>
        </p:grpSpPr>
        <p:sp>
          <p:nvSpPr>
            <p:cNvPr id="9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000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22"/>
          <p:cNvGrpSpPr>
            <a:grpSpLocks/>
          </p:cNvGrpSpPr>
          <p:nvPr/>
        </p:nvGrpSpPr>
        <p:grpSpPr bwMode="auto">
          <a:xfrm>
            <a:off x="9663731" y="5542686"/>
            <a:ext cx="2184404" cy="461962"/>
            <a:chOff x="4173" y="3024"/>
            <a:chExt cx="1376" cy="388"/>
          </a:xfrm>
        </p:grpSpPr>
        <p:sp>
          <p:nvSpPr>
            <p:cNvPr id="12" name="Line 16"/>
            <p:cNvSpPr>
              <a:spLocks noChangeShapeType="1"/>
            </p:cNvSpPr>
            <p:nvPr/>
          </p:nvSpPr>
          <p:spPr bwMode="auto">
            <a:xfrm flipV="1">
              <a:off x="4173" y="3024"/>
              <a:ext cx="3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’∈ {0,1}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blipFill>
                  <a:blip r:embed="rId7"/>
                  <a:stretch>
                    <a:fillRect r="-781" b="-17105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838200" y="4457453"/>
            <a:ext cx="8960516" cy="2112679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13"/>
              <p:cNvSpPr txBox="1">
                <a:spLocks noChangeArrowheads="1"/>
              </p:cNvSpPr>
              <p:nvPr/>
            </p:nvSpPr>
            <p:spPr bwMode="auto">
              <a:xfrm>
                <a:off x="1151467" y="4971804"/>
                <a:ext cx="4612349" cy="4965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5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1467" y="4971804"/>
                <a:ext cx="4612349" cy="496546"/>
              </a:xfrm>
              <a:prstGeom prst="rect">
                <a:avLst/>
              </a:prstGeom>
              <a:blipFill rotWithShape="0">
                <a:blip r:embed="rId8"/>
                <a:stretch>
                  <a:fillRect b="-1481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6"/>
              <p:cNvSpPr txBox="1">
                <a:spLocks noChangeArrowheads="1"/>
              </p:cNvSpPr>
              <p:nvPr/>
            </p:nvSpPr>
            <p:spPr bwMode="auto">
              <a:xfrm>
                <a:off x="192660" y="5312002"/>
                <a:ext cx="36946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660" y="5312002"/>
                <a:ext cx="36946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3333" r="-3333" b="-1710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4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Параллельная</a:t>
            </a:r>
            <a:r>
              <a:rPr lang="en-US" dirty="0" smtClean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67872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Построим алгоритм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 в игре 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следующим образом</a:t>
                </a:r>
                <a:r>
                  <a:rPr lang="en-US" dirty="0" smtClean="0"/>
                  <a:t>: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678726"/>
              </a:xfrm>
              <a:blipFill rotWithShape="0">
                <a:blip r:embed="rId2"/>
                <a:stretch>
                  <a:fillRect l="-1043" t="-13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7</a:t>
            </a:fld>
            <a:endParaRPr lang="ru-RU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186401" y="3059289"/>
            <a:ext cx="4782480" cy="306539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/>
          <a:lstStyle/>
          <a:p>
            <a:pPr algn="ctr"/>
            <a:r>
              <a:rPr lang="en-US" dirty="0" smtClean="0"/>
              <a:t>Adv. 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9429638" y="4370248"/>
                <a:ext cx="1312027" cy="162097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29638" y="4370248"/>
                <a:ext cx="1312027" cy="1620977"/>
              </a:xfrm>
              <a:prstGeom prst="rect">
                <a:avLst/>
              </a:prstGeom>
              <a:blipFill rotWithShape="0">
                <a:blip r:embed="rId3"/>
                <a:stretch>
                  <a:fillRect t="-186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0"/>
          <p:cNvGrpSpPr>
            <a:grpSpLocks/>
          </p:cNvGrpSpPr>
          <p:nvPr/>
        </p:nvGrpSpPr>
        <p:grpSpPr bwMode="auto">
          <a:xfrm>
            <a:off x="7099019" y="5110591"/>
            <a:ext cx="2330619" cy="425054"/>
            <a:chOff x="1736" y="2066"/>
            <a:chExt cx="2392" cy="357"/>
          </a:xfrm>
        </p:grpSpPr>
        <p:sp>
          <p:nvSpPr>
            <p:cNvPr id="23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000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2"/>
          <p:cNvGrpSpPr>
            <a:grpSpLocks/>
          </p:cNvGrpSpPr>
          <p:nvPr/>
        </p:nvGrpSpPr>
        <p:grpSpPr bwMode="auto">
          <a:xfrm>
            <a:off x="10741665" y="4469780"/>
            <a:ext cx="893059" cy="502443"/>
            <a:chOff x="4173" y="2602"/>
            <a:chExt cx="415" cy="422"/>
          </a:xfrm>
        </p:grpSpPr>
        <p:sp>
          <p:nvSpPr>
            <p:cNvPr id="26" name="Line 16"/>
            <p:cNvSpPr>
              <a:spLocks noChangeShapeType="1"/>
            </p:cNvSpPr>
            <p:nvPr/>
          </p:nvSpPr>
          <p:spPr bwMode="auto">
            <a:xfrm flipV="1">
              <a:off x="4173" y="3024"/>
              <a:ext cx="3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281" y="2602"/>
                  <a:ext cx="307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81" y="2602"/>
                  <a:ext cx="307" cy="3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1182064" y="2968978"/>
            <a:ext cx="9937491" cy="3387372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1405096" y="3182004"/>
            <a:ext cx="2879002" cy="118824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32" name="Line 5"/>
          <p:cNvSpPr>
            <a:spLocks noChangeShapeType="1"/>
          </p:cNvSpPr>
          <p:nvPr/>
        </p:nvSpPr>
        <p:spPr bwMode="auto">
          <a:xfrm>
            <a:off x="913017" y="3729383"/>
            <a:ext cx="492078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33" name="Group 20"/>
          <p:cNvGrpSpPr>
            <a:grpSpLocks/>
          </p:cNvGrpSpPr>
          <p:nvPr/>
        </p:nvGrpSpPr>
        <p:grpSpPr bwMode="auto">
          <a:xfrm>
            <a:off x="4383837" y="3284089"/>
            <a:ext cx="1797369" cy="445295"/>
            <a:chOff x="1776" y="2036"/>
            <a:chExt cx="2352" cy="374"/>
          </a:xfrm>
        </p:grpSpPr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840" y="2036"/>
                  <a:ext cx="484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40" y="2036"/>
                  <a:ext cx="484" cy="33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13"/>
              <p:cNvSpPr txBox="1">
                <a:spLocks noChangeArrowheads="1"/>
              </p:cNvSpPr>
              <p:nvPr/>
            </p:nvSpPr>
            <p:spPr bwMode="auto">
              <a:xfrm>
                <a:off x="1493453" y="3467753"/>
                <a:ext cx="2672950" cy="10120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b="0" dirty="0" smtClean="0"/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dirty="0" smtClean="0"/>
                  <a:t>Else: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1" baseline="-25000" dirty="0">
                  <a:cs typeface="Arial" charset="0"/>
                  <a:sym typeface="Symbol" pitchFamily="18" charset="2"/>
                </a:endParaRPr>
              </a:p>
              <a:p>
                <a:endParaRPr lang="en-US" sz="1600" b="1" baseline="-25000" dirty="0">
                  <a:cs typeface="Arial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36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3453" y="3467753"/>
                <a:ext cx="2672950" cy="1012072"/>
              </a:xfrm>
              <a:prstGeom prst="rect">
                <a:avLst/>
              </a:prstGeom>
              <a:blipFill rotWithShape="0">
                <a:blip r:embed="rId7"/>
                <a:stretch>
                  <a:fillRect l="-205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6269232" y="3257805"/>
                <a:ext cx="3721435" cy="1762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</m:oMath>
                </a14:m>
                <a:r>
                  <a:rPr lang="en-US" dirty="0"/>
                  <a:t>{1,…,n</a:t>
                </a:r>
                <a:r>
                  <a:rPr lang="en-US" dirty="0" smtClean="0"/>
                  <a:t>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i="1" dirty="0" smtClean="0"/>
                  <a:t>,…,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i="1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 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232" y="3257805"/>
                <a:ext cx="3721435" cy="1762790"/>
              </a:xfrm>
              <a:prstGeom prst="rect">
                <a:avLst/>
              </a:prstGeom>
              <a:blipFill rotWithShape="0">
                <a:blip r:embed="rId8"/>
                <a:stretch>
                  <a:fillRect b="-44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6"/>
              <p:cNvSpPr txBox="1">
                <a:spLocks noChangeArrowheads="1"/>
              </p:cNvSpPr>
              <p:nvPr/>
            </p:nvSpPr>
            <p:spPr bwMode="auto">
              <a:xfrm>
                <a:off x="610044" y="3236920"/>
                <a:ext cx="42704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044" y="3236920"/>
                <a:ext cx="427040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96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811794" y="4001294"/>
            <a:ext cx="10542006" cy="217566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</a:t>
            </a:r>
            <a:r>
              <a:rPr lang="en-US" dirty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ru-RU" dirty="0" smtClean="0"/>
                  <a:t> - событие того, что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 smtClean="0"/>
                  <a:t>, в эксперименте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dirty="0" smtClean="0"/>
                  <a:t> игры противника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Заметим, что для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ru-RU" dirty="0" smtClean="0"/>
                  <a:t>Эксперимент 0 эквивалентен игре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r>
                  <a:rPr lang="ru-RU" dirty="0"/>
                  <a:t>Эксперимент </a:t>
                </a:r>
                <a:r>
                  <a:rPr lang="en-US" dirty="0" smtClean="0"/>
                  <a:t>1</a:t>
                </a:r>
                <a:r>
                  <a:rPr lang="ru-RU" dirty="0" smtClean="0"/>
                  <a:t> </a:t>
                </a:r>
                <a:r>
                  <a:rPr lang="ru-RU" dirty="0"/>
                  <a:t>эквивалентен игре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2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8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721483" y="1690688"/>
            <a:ext cx="10542006" cy="25539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</a:t>
            </a:r>
            <a:r>
              <a:rPr lang="en-US" dirty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⊲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9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</TotalTime>
  <Words>1146</Words>
  <Application>Microsoft Office PowerPoint</Application>
  <PresentationFormat>Широкоэкранный</PresentationFormat>
  <Paragraphs>256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Symbol</vt:lpstr>
      <vt:lpstr>Тема Office</vt:lpstr>
      <vt:lpstr>Прикладная Криптография: Симметричные криптосистемы Практические аспекты</vt:lpstr>
      <vt:lpstr>Композиция генераторов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Последовательная конструкция</vt:lpstr>
      <vt:lpstr>Последовательная конструкция</vt:lpstr>
      <vt:lpstr>Последовательная конструкция</vt:lpstr>
      <vt:lpstr>LCG (Linear Cong. Generator)</vt:lpstr>
      <vt:lpstr>LFSR – Linear feedback shift register</vt:lpstr>
      <vt:lpstr>CSS</vt:lpstr>
      <vt:lpstr>CSS</vt:lpstr>
      <vt:lpstr>Использование Nonce</vt:lpstr>
      <vt:lpstr>WEP, или как не надо использовать nonce в поточных шифрах</vt:lpstr>
      <vt:lpstr>Salsa</vt:lpstr>
      <vt:lpstr>Salsa20 и стойкость</vt:lpstr>
      <vt:lpstr>Генерация случайных чисел</vt:lpstr>
      <vt:lpstr>Главное правило реализации криптографии</vt:lpstr>
      <vt:lpstr>Главное правило реализации криптографии</vt:lpstr>
      <vt:lpstr>… но тогда я придумаю свой протокол!</vt:lpstr>
      <vt:lpstr>… тут недавно выяснил что придумали новый алгоритм</vt:lpstr>
      <vt:lpstr>Blockchains Everywhere - A Use-case of Blockchains in the Pharma Supply-Chain </vt:lpstr>
      <vt:lpstr>…но тогда я хотя бы напишу реализацию!</vt:lpstr>
      <vt:lpstr>Уязвимости в коде (Apple “goto fail”, 2014)</vt:lpstr>
      <vt:lpstr>Уязвимости в коде (Apple “goto fail”, 2014)</vt:lpstr>
      <vt:lpstr>Уязвимости в других местах</vt:lpstr>
      <vt:lpstr>О важности обновлений</vt:lpstr>
      <vt:lpstr>Тогда зачем этот курс? (в практическом смысле)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Fasjeit</dc:creator>
  <cp:lastModifiedBy>Макаров Артем Олегович</cp:lastModifiedBy>
  <cp:revision>567</cp:revision>
  <dcterms:created xsi:type="dcterms:W3CDTF">2018-08-24T12:25:18Z</dcterms:created>
  <dcterms:modified xsi:type="dcterms:W3CDTF">2018-09-20T08:45:25Z</dcterms:modified>
</cp:coreProperties>
</file>